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14"/>
  </p:handoutMasterIdLst>
  <p:sldIdLst>
    <p:sldId id="256" r:id="rId3"/>
    <p:sldId id="368" r:id="rId4"/>
    <p:sldId id="384" r:id="rId5"/>
    <p:sldId id="385" r:id="rId6"/>
    <p:sldId id="377" r:id="rId7"/>
    <p:sldId id="363" r:id="rId8"/>
    <p:sldId id="357" r:id="rId10"/>
    <p:sldId id="366" r:id="rId11"/>
    <p:sldId id="382" r:id="rId12"/>
    <p:sldId id="375" r:id="rId13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wang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5142" autoAdjust="0"/>
  </p:normalViewPr>
  <p:slideViewPr>
    <p:cSldViewPr snapToGrid="0">
      <p:cViewPr>
        <p:scale>
          <a:sx n="91" d="100"/>
          <a:sy n="91" d="100"/>
        </p:scale>
        <p:origin x="63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34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D3E01-6A6C-4AFB-A509-3ACFC70AF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E1457-1F65-43C2-A506-7FC80E1C3F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E1457-1F65-43C2-A506-7FC80E1C3F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2833"/>
            <a:ext cx="10515600" cy="666609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785024"/>
            <a:ext cx="12192000" cy="1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2B9C8-16A1-6944-9507-F6DACAE53D81}" type="datetimeFigureOut">
              <a:rPr lang="en-US" altLang="zh-CN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5BD97-72DA-AC44-9B02-0A9F35A7CE4C}" type="slidenum">
              <a:rPr lang="en-US" altLang="zh-CN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../media/image6.png"/><Relationship Id="rId6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4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.xml"/><Relationship Id="rId6" Type="http://schemas.openxmlformats.org/officeDocument/2006/relationships/image" Target="../media/image4.jpeg"/><Relationship Id="rId5" Type="http://schemas.openxmlformats.org/officeDocument/2006/relationships/tags" Target="../tags/tag14.xml"/><Relationship Id="rId4" Type="http://schemas.openxmlformats.org/officeDocument/2006/relationships/image" Target="../media/image3.png"/><Relationship Id="rId3" Type="http://schemas.openxmlformats.org/officeDocument/2006/relationships/tags" Target="../tags/tag13.xml"/><Relationship Id="rId2" Type="http://schemas.openxmlformats.org/officeDocument/2006/relationships/image" Target="../media/image2.png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7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3.xml"/><Relationship Id="rId12" Type="http://schemas.openxmlformats.org/officeDocument/2006/relationships/image" Target="../media/image5.png"/><Relationship Id="rId11" Type="http://schemas.openxmlformats.org/officeDocument/2006/relationships/tags" Target="../tags/tag22.xml"/><Relationship Id="rId10" Type="http://schemas.openxmlformats.org/officeDocument/2006/relationships/image" Target="../media/image10.png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tags" Target="../tags/tag26.xml"/><Relationship Id="rId6" Type="http://schemas.openxmlformats.org/officeDocument/2006/relationships/image" Target="../media/image11.png"/><Relationship Id="rId5" Type="http://schemas.microsoft.com/office/2007/relationships/media" Target="../media/media1.mp4"/><Relationship Id="rId4" Type="http://schemas.openxmlformats.org/officeDocument/2006/relationships/video" Target="NULL" TargetMode="External"/><Relationship Id="rId3" Type="http://schemas.openxmlformats.org/officeDocument/2006/relationships/tags" Target="../tags/tag25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4" Type="http://schemas.openxmlformats.org/officeDocument/2006/relationships/image" Target="../media/image13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16.png"/><Relationship Id="rId7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microsoft.com/office/2007/relationships/media" Target="../media/media3.mp4"/><Relationship Id="rId4" Type="http://schemas.openxmlformats.org/officeDocument/2006/relationships/video" Target="NULL" TargetMode="Externa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0" Type="http://schemas.openxmlformats.org/officeDocument/2006/relationships/slideLayout" Target="../slideLayouts/slideLayout2.xml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52193" y="3218265"/>
            <a:ext cx="10088245" cy="151765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3500" dirty="0"/>
              <a:t>Tiansu Wang</a:t>
            </a:r>
            <a:endParaRPr lang="en-US" altLang="zh-CN" sz="3500" dirty="0"/>
          </a:p>
          <a:p>
            <a:pPr>
              <a:spcBef>
                <a:spcPts val="1800"/>
              </a:spcBef>
            </a:pPr>
            <a:r>
              <a:rPr lang="en-US" altLang="zh-CN" sz="3000" dirty="0"/>
              <a:t>High School Affiliated to Shanghai Jiaotong University</a:t>
            </a:r>
            <a:endParaRPr lang="en-US" altLang="zh-CN" sz="3000" dirty="0"/>
          </a:p>
          <a:p>
            <a:pPr>
              <a:spcBef>
                <a:spcPts val="600"/>
              </a:spcBef>
            </a:pPr>
            <a:r>
              <a:rPr lang="en-US" altLang="zh-CN" sz="3000" dirty="0"/>
              <a:t>China</a:t>
            </a:r>
            <a:endParaRPr lang="en-US" altLang="zh-CN" sz="3000" dirty="0"/>
          </a:p>
        </p:txBody>
      </p:sp>
      <p:sp>
        <p:nvSpPr>
          <p:cNvPr id="4" name="标题 1"/>
          <p:cNvSpPr txBox="1"/>
          <p:nvPr/>
        </p:nvSpPr>
        <p:spPr>
          <a:xfrm>
            <a:off x="654416" y="1242803"/>
            <a:ext cx="10883801" cy="14870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4000" b="1" dirty="0">
                <a:latin typeface="+mn-lt"/>
              </a:rPr>
              <a:t>Research on Geometrical Modeling and Physical Properties of Porous Structure of Human Bone</a:t>
            </a:r>
            <a:endParaRPr lang="zh-CN" altLang="zh-CN" sz="4000" b="1" dirty="0">
              <a:latin typeface="+mn-lt"/>
            </a:endParaRPr>
          </a:p>
        </p:txBody>
      </p:sp>
      <p:pic>
        <p:nvPicPr>
          <p:cNvPr id="8" name="图片 7" descr="捕获53"/>
          <p:cNvPicPr>
            <a:picLocks noChangeAspect="1"/>
          </p:cNvPicPr>
          <p:nvPr/>
        </p:nvPicPr>
        <p:blipFill>
          <a:blip r:embed="rId1"/>
          <a:srcRect l="674" t="2344" b="1359"/>
          <a:stretch>
            <a:fillRect/>
          </a:stretch>
        </p:blipFill>
        <p:spPr>
          <a:xfrm>
            <a:off x="5184775" y="4836160"/>
            <a:ext cx="2026064" cy="184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5307" y="1417577"/>
            <a:ext cx="1062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     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41738" y="1194282"/>
            <a:ext cx="6316717" cy="55266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spcAft>
                <a:spcPts val="1800"/>
              </a:spcAft>
              <a:buClrTx/>
              <a:buSzTx/>
              <a:buFontTx/>
            </a:pPr>
            <a:r>
              <a:rPr lang="en-US" sz="28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Nowaday’s research on bionic structure of human bone.</a:t>
            </a:r>
            <a:endParaRPr sz="28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sz="24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1. There is a lack of a simple bone microstructure modeling method, and it is difficult for commercial CAD software to realize the modeling of </a:t>
            </a:r>
            <a:r>
              <a:rPr lang="en-US" sz="24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fractal</a:t>
            </a:r>
            <a:r>
              <a:rPr sz="24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graphics.</a:t>
            </a:r>
            <a:endParaRPr sz="2400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sz="24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2. There are few studies on the physical properties of bone microstructures and applications in mechanical </a:t>
            </a:r>
            <a:r>
              <a:rPr sz="24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products</a:t>
            </a:r>
            <a:endParaRPr sz="2400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1" name="文本框 41"/>
          <p:cNvSpPr txBox="1"/>
          <p:nvPr/>
        </p:nvSpPr>
        <p:spPr>
          <a:xfrm>
            <a:off x="6424340" y="5697656"/>
            <a:ext cx="5662295" cy="28956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 hangingPunct="0"/>
            <a:r>
              <a:rPr lang="en-US" altLang="zh-CN" sz="2000" kern="100" dirty="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In </a:t>
            </a:r>
            <a:r>
              <a:rPr lang="en-US" altLang="zh-CN" sz="2000" i="1" kern="100" dirty="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Fractal Design Boosts Extrusion-Based 3D Printing of Bone-Mimicking</a:t>
            </a:r>
            <a:r>
              <a:rPr lang="en-US" altLang="zh-CN" sz="2000" kern="100" dirty="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, the authors propose a biomimetic scheme for the fractal structure of bones.</a:t>
            </a:r>
            <a:endParaRPr lang="en-US" altLang="zh-CN" sz="2000" kern="100" dirty="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47585" y="1602243"/>
            <a:ext cx="4006215" cy="4022725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801413" y="190412"/>
            <a:ext cx="10515600" cy="666609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n-lt"/>
              </a:rPr>
              <a:t>4</a:t>
            </a:r>
            <a:r>
              <a:rPr lang="en-US" altLang="zh-CN" sz="3600" dirty="0" smtClean="0">
                <a:latin typeface="+mn-lt"/>
              </a:rPr>
              <a:t>. </a:t>
            </a:r>
            <a:r>
              <a:rPr lang="en-US" altLang="zh-CN" sz="3600" dirty="0">
                <a:latin typeface="+mn-lt"/>
              </a:rPr>
              <a:t>Discussion and conclusion</a:t>
            </a:r>
            <a:endParaRPr lang="zh-CN" altLang="en-US" sz="3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5892158" y="1002777"/>
            <a:ext cx="6196903" cy="4389030"/>
          </a:xfrm>
          <a:prstGeom prst="roundRect">
            <a:avLst>
              <a:gd name="adj" fmla="val 3111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95675" y="1008032"/>
            <a:ext cx="5506339" cy="4383775"/>
          </a:xfrm>
          <a:prstGeom prst="roundRect">
            <a:avLst>
              <a:gd name="adj" fmla="val 3111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4358" y="91562"/>
            <a:ext cx="10515600" cy="666609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n-lt"/>
                <a:ea typeface="Gadugi" panose="020B0502040204020203" pitchFamily="34" charset="0"/>
              </a:rPr>
              <a:t>1.</a:t>
            </a:r>
            <a:r>
              <a:rPr lang="zh-CN" altLang="en-US" sz="3600" dirty="0">
                <a:latin typeface="+mn-lt"/>
              </a:rPr>
              <a:t> </a:t>
            </a:r>
            <a:r>
              <a:rPr lang="en-US" altLang="zh-CN" sz="3600" dirty="0">
                <a:latin typeface="+mn-lt"/>
                <a:ea typeface="Gadugi" panose="020B0502040204020203" pitchFamily="34" charset="0"/>
              </a:rPr>
              <a:t>Background and Purpose</a:t>
            </a:r>
            <a:endParaRPr lang="en-US" altLang="zh-CN" sz="3600" dirty="0">
              <a:latin typeface="+mn-lt"/>
              <a:ea typeface="Gadugi" panose="020B0502040204020203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5307" y="1417577"/>
            <a:ext cx="1062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     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88734" y="1008033"/>
            <a:ext cx="5381931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Demand for frictional-bearing contacting surface of kinetic </a:t>
            </a:r>
            <a:r>
              <a:rPr lang="en-US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joint</a:t>
            </a:r>
            <a:endParaRPr lang="en-US" sz="2200" b="1" dirty="0" smtClean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bionic robots &amp; </a:t>
            </a:r>
            <a:r>
              <a:rPr lang="en-US" altLang="zh-CN" sz="2200" b="1" dirty="0" err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aerocrafts</a:t>
            </a:r>
            <a:r>
              <a:rPr lang="en-US" altLang="zh-CN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endParaRPr lang="en-US" altLang="zh-CN" sz="22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Application subject for </a:t>
            </a:r>
            <a:r>
              <a:rPr lang="en-US" altLang="zh-CN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this </a:t>
            </a:r>
            <a:r>
              <a:rPr lang="en-US" altLang="zh-CN" sz="2200" b="1" dirty="0" err="1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reserach</a:t>
            </a:r>
            <a:r>
              <a:rPr lang="en-US" altLang="zh-CN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: snake-like </a:t>
            </a:r>
            <a:r>
              <a:rPr lang="en-US" altLang="zh-CN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robot</a:t>
            </a:r>
            <a:r>
              <a:rPr lang="en-US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endParaRPr lang="en-US" altLang="en-US" sz="22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4290" y="5485426"/>
            <a:ext cx="11794771" cy="1276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Purpose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1: propose an engineering design fitting in the above physical propertie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>
              <a:spcAft>
                <a:spcPts val="60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Purpose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2: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propose a computer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model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biomimicing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fractal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property of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micropore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structure of human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bone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6910" y="2847340"/>
            <a:ext cx="4193540" cy="2502535"/>
            <a:chOff x="11813" y="1606"/>
            <a:chExt cx="6489" cy="414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3018" y="1606"/>
              <a:ext cx="5284" cy="4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813" y="2299"/>
              <a:ext cx="3462" cy="2174"/>
            </a:xfrm>
            <a:prstGeom prst="rect">
              <a:avLst/>
            </a:prstGeom>
          </p:spPr>
        </p:pic>
      </p:grpSp>
      <p:pic>
        <p:nvPicPr>
          <p:cNvPr id="14" name="图片 66" descr="骨骼横截面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7553"/>
          <a:stretch>
            <a:fillRect/>
          </a:stretch>
        </p:blipFill>
        <p:spPr>
          <a:xfrm>
            <a:off x="6537268" y="3250962"/>
            <a:ext cx="4261638" cy="2098803"/>
          </a:xfrm>
          <a:prstGeom prst="rect">
            <a:avLst/>
          </a:prstGeom>
          <a:ln>
            <a:noFill/>
          </a:ln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6087651" y="1028074"/>
            <a:ext cx="610651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Times New Roman" panose="02020603050405020304" charset="0"/>
                <a:cs typeface="Times New Roman" panose="02020603050405020304" charset="0"/>
              </a:rPr>
              <a:t>Porous </a:t>
            </a:r>
            <a:r>
              <a:rPr lang="en-US" altLang="zh-CN" sz="2200" b="1" dirty="0">
                <a:latin typeface="Times New Roman" panose="02020603050405020304" charset="0"/>
                <a:cs typeface="Times New Roman" panose="02020603050405020304" charset="0"/>
              </a:rPr>
              <a:t>structure of human joint</a:t>
            </a:r>
            <a:endParaRPr lang="en-US" altLang="zh-CN" sz="2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 panose="02020603050405020304" charset="0"/>
                <a:cs typeface="Times New Roman" panose="02020603050405020304" charset="0"/>
              </a:rPr>
              <a:t>Physical properties: applicable</a:t>
            </a:r>
            <a:endParaRPr lang="en-US" altLang="zh-CN" sz="2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1. High strength-mass ratio</a:t>
            </a:r>
            <a:endParaRPr lang="en-US" altLang="zh-CN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2. Self-lubrication → improve frictional resistance </a:t>
            </a:r>
            <a:endParaRPr lang="en-US" altLang="zh-CN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 panose="02020603050405020304" charset="0"/>
                <a:cs typeface="Times New Roman" panose="02020603050405020304" charset="0"/>
              </a:rPr>
              <a:t>Mathematical property:</a:t>
            </a:r>
            <a:endParaRPr lang="en-US" altLang="zh-CN" sz="2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 smtClean="0">
                <a:latin typeface="Times New Roman" panose="02020603050405020304" charset="0"/>
                <a:cs typeface="Times New Roman" panose="02020603050405020304" charset="0"/>
              </a:rPr>
              <a:t>Similarity among each pore 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→ </a:t>
            </a:r>
            <a:r>
              <a:rPr lang="en-US" altLang="zh-CN" sz="2200" dirty="0" err="1">
                <a:latin typeface="Times New Roman" panose="02020603050405020304" charset="0"/>
                <a:cs typeface="Times New Roman" panose="02020603050405020304" charset="0"/>
              </a:rPr>
              <a:t>fractal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 property</a:t>
            </a:r>
            <a:endParaRPr lang="en-US" altLang="zh-CN" sz="2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5307" y="1417577"/>
            <a:ext cx="1062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      </a:t>
            </a:r>
            <a:endParaRPr lang="zh-CN" altLang="en-US" dirty="0"/>
          </a:p>
        </p:txBody>
      </p:sp>
      <p:pic>
        <p:nvPicPr>
          <p:cNvPr id="14" name="图片 66" descr="骨骼横截面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7553"/>
          <a:stretch>
            <a:fillRect/>
          </a:stretch>
        </p:blipFill>
        <p:spPr>
          <a:xfrm>
            <a:off x="123825" y="2444750"/>
            <a:ext cx="5344160" cy="2632075"/>
          </a:xfrm>
          <a:prstGeom prst="rect">
            <a:avLst/>
          </a:prstGeom>
          <a:ln>
            <a:noFill/>
          </a:ln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151255" y="5352415"/>
            <a:ext cx="4227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charset="0"/>
                <a:cs typeface="Times New Roman" panose="02020603050405020304" charset="0"/>
              </a:rPr>
              <a:t>Porous </a:t>
            </a: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structure of human joint</a:t>
            </a:r>
            <a:endParaRPr lang="en-US" altLang="zh-CN" sz="2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6356" t="2812" r="7826" b="6190"/>
          <a:stretch>
            <a:fillRect/>
          </a:stretch>
        </p:blipFill>
        <p:spPr>
          <a:xfrm>
            <a:off x="6026150" y="2444750"/>
            <a:ext cx="2793365" cy="2574925"/>
          </a:xfrm>
          <a:prstGeom prst="rect">
            <a:avLst/>
          </a:prstGeom>
        </p:spPr>
      </p:pic>
      <p:pic>
        <p:nvPicPr>
          <p:cNvPr id="81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0034" r="18945"/>
          <a:stretch>
            <a:fillRect/>
          </a:stretch>
        </p:blipFill>
        <p:spPr>
          <a:xfrm>
            <a:off x="9259570" y="913130"/>
            <a:ext cx="2832735" cy="41840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右箭头 7"/>
          <p:cNvSpPr/>
          <p:nvPr/>
        </p:nvSpPr>
        <p:spPr>
          <a:xfrm>
            <a:off x="5604510" y="3637915"/>
            <a:ext cx="419100" cy="3435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8"/>
            </p:custDataLst>
          </p:nvPr>
        </p:nvSpPr>
        <p:spPr>
          <a:xfrm>
            <a:off x="8843010" y="3637915"/>
            <a:ext cx="419100" cy="3435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9259570" y="5275580"/>
            <a:ext cx="2832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Physical properties: </a:t>
            </a:r>
            <a:endParaRPr lang="en-US" altLang="zh-CN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1. High strength-mass ratio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2. Self-lubrication 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6147435" y="5275580"/>
            <a:ext cx="3034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 smtClean="0">
                <a:latin typeface="Times New Roman" panose="02020603050405020304" charset="0"/>
                <a:cs typeface="Times New Roman" panose="02020603050405020304" charset="0"/>
              </a:rPr>
              <a:t>Mathematical property:</a:t>
            </a:r>
            <a:endParaRPr lang="en-US" altLang="zh-CN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 smtClean="0">
                <a:latin typeface="Times New Roman" panose="02020603050405020304" charset="0"/>
                <a:cs typeface="Times New Roman" panose="02020603050405020304" charset="0"/>
              </a:rPr>
              <a:t>Similarity among each pore 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5892158" y="1002777"/>
            <a:ext cx="6196903" cy="4389030"/>
          </a:xfrm>
          <a:prstGeom prst="roundRect">
            <a:avLst>
              <a:gd name="adj" fmla="val 3111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95675" y="1008032"/>
            <a:ext cx="5506339" cy="4383775"/>
          </a:xfrm>
          <a:prstGeom prst="roundRect">
            <a:avLst>
              <a:gd name="adj" fmla="val 3111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4358" y="91562"/>
            <a:ext cx="10515600" cy="666609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n-lt"/>
                <a:ea typeface="Gadugi" panose="020B0502040204020203" pitchFamily="34" charset="0"/>
              </a:rPr>
              <a:t>1.</a:t>
            </a:r>
            <a:r>
              <a:rPr lang="zh-CN" altLang="en-US" sz="3600" dirty="0">
                <a:latin typeface="+mn-lt"/>
              </a:rPr>
              <a:t> </a:t>
            </a:r>
            <a:r>
              <a:rPr lang="en-US" altLang="zh-CN" sz="3600" dirty="0">
                <a:latin typeface="+mn-lt"/>
                <a:ea typeface="Gadugi" panose="020B0502040204020203" pitchFamily="34" charset="0"/>
              </a:rPr>
              <a:t>Background and Purpose</a:t>
            </a:r>
            <a:endParaRPr lang="en-US" altLang="zh-CN" sz="3600" dirty="0">
              <a:latin typeface="+mn-lt"/>
              <a:ea typeface="Gadugi" panose="020B0502040204020203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5307" y="1417577"/>
            <a:ext cx="1062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     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88734" y="1008033"/>
            <a:ext cx="5381931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Demand for frictional-bearing contacting surface of kinetic </a:t>
            </a:r>
            <a:r>
              <a:rPr lang="en-US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joint</a:t>
            </a:r>
            <a:endParaRPr lang="en-US" sz="2200" b="1" dirty="0" smtClean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bionic robots &amp; </a:t>
            </a:r>
            <a:r>
              <a:rPr lang="en-US" altLang="zh-CN" sz="2200" b="1" dirty="0" err="1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aerocrafts</a:t>
            </a:r>
            <a:r>
              <a:rPr lang="en-US" altLang="zh-CN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endParaRPr lang="en-US" altLang="zh-CN" sz="22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Application subject for </a:t>
            </a:r>
            <a:r>
              <a:rPr lang="en-US" altLang="zh-CN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this </a:t>
            </a:r>
            <a:r>
              <a:rPr lang="en-US" altLang="zh-CN" sz="2200" b="1" dirty="0" err="1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reserach</a:t>
            </a:r>
            <a:r>
              <a:rPr lang="en-US" altLang="zh-CN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: snake-like </a:t>
            </a:r>
            <a:r>
              <a:rPr lang="en-US" altLang="zh-CN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robot</a:t>
            </a:r>
            <a:r>
              <a:rPr lang="en-US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endParaRPr lang="en-US" altLang="en-US" sz="22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4290" y="5485426"/>
            <a:ext cx="11794771" cy="1276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Purpose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1: propose an engineering design fitting in the above physical propertie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>
              <a:spcAft>
                <a:spcPts val="60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Purpose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2: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propose a computer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model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biomimicing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fractal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property of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micropore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structure of human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bone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6910" y="2847340"/>
            <a:ext cx="4193540" cy="2502535"/>
            <a:chOff x="11813" y="1606"/>
            <a:chExt cx="6489" cy="414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3018" y="1606"/>
              <a:ext cx="5284" cy="4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813" y="2299"/>
              <a:ext cx="3462" cy="2174"/>
            </a:xfrm>
            <a:prstGeom prst="rect">
              <a:avLst/>
            </a:prstGeom>
          </p:spPr>
        </p:pic>
      </p:grpSp>
      <p:pic>
        <p:nvPicPr>
          <p:cNvPr id="14" name="图片 66" descr="骨骼横截面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7553"/>
          <a:stretch>
            <a:fillRect/>
          </a:stretch>
        </p:blipFill>
        <p:spPr>
          <a:xfrm>
            <a:off x="6537268" y="3250962"/>
            <a:ext cx="4261638" cy="2098803"/>
          </a:xfrm>
          <a:prstGeom prst="rect">
            <a:avLst/>
          </a:prstGeom>
          <a:ln>
            <a:noFill/>
          </a:ln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6087651" y="1028074"/>
            <a:ext cx="610651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Times New Roman" panose="02020603050405020304" charset="0"/>
                <a:cs typeface="Times New Roman" panose="02020603050405020304" charset="0"/>
              </a:rPr>
              <a:t>Porous </a:t>
            </a:r>
            <a:r>
              <a:rPr lang="en-US" altLang="zh-CN" sz="2200" b="1" dirty="0">
                <a:latin typeface="Times New Roman" panose="02020603050405020304" charset="0"/>
                <a:cs typeface="Times New Roman" panose="02020603050405020304" charset="0"/>
              </a:rPr>
              <a:t>structure of human joint</a:t>
            </a:r>
            <a:endParaRPr lang="en-US" altLang="zh-CN" sz="2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 panose="02020603050405020304" charset="0"/>
                <a:cs typeface="Times New Roman" panose="02020603050405020304" charset="0"/>
              </a:rPr>
              <a:t>Physical properties: applicable</a:t>
            </a:r>
            <a:endParaRPr lang="en-US" altLang="zh-CN" sz="2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1. High strength-mass ratio</a:t>
            </a:r>
            <a:endParaRPr lang="en-US" altLang="zh-CN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2. Self-lubrication → improve frictional resistance </a:t>
            </a:r>
            <a:endParaRPr lang="en-US" altLang="zh-CN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 panose="02020603050405020304" charset="0"/>
                <a:cs typeface="Times New Roman" panose="02020603050405020304" charset="0"/>
              </a:rPr>
              <a:t>Mathematical property:</a:t>
            </a:r>
            <a:endParaRPr lang="en-US" altLang="zh-CN" sz="2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 smtClean="0">
                <a:latin typeface="Times New Roman" panose="02020603050405020304" charset="0"/>
                <a:cs typeface="Times New Roman" panose="02020603050405020304" charset="0"/>
              </a:rPr>
              <a:t>Similarity among each pore 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→ </a:t>
            </a:r>
            <a:r>
              <a:rPr lang="en-US" altLang="zh-CN" sz="2200" dirty="0" err="1">
                <a:latin typeface="Times New Roman" panose="02020603050405020304" charset="0"/>
                <a:cs typeface="Times New Roman" panose="02020603050405020304" charset="0"/>
              </a:rPr>
              <a:t>fractal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 property</a:t>
            </a:r>
            <a:endParaRPr lang="en-US" altLang="zh-CN" sz="2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946858" y="4224309"/>
            <a:ext cx="2179916" cy="257267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 altLang="zh-CN" sz="1200" dirty="0">
              <a:solidFill>
                <a:srgbClr val="C0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86512" y="4219230"/>
            <a:ext cx="3767274" cy="257267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 altLang="zh-CN" sz="1200" dirty="0">
              <a:solidFill>
                <a:srgbClr val="C0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5307" y="1417577"/>
            <a:ext cx="1062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      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6145619" y="2278626"/>
            <a:ext cx="5981156" cy="1530416"/>
            <a:chOff x="4694274" y="2394545"/>
            <a:chExt cx="7497726" cy="1530416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/>
            <a:srcRect l="3066" t="2966" r="54224" b="52720"/>
            <a:stretch>
              <a:fillRect/>
            </a:stretch>
          </p:blipFill>
          <p:spPr>
            <a:xfrm>
              <a:off x="4694274" y="2428136"/>
              <a:ext cx="1921262" cy="147942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2"/>
            <a:srcRect l="54169" t="1730" r="2945" b="53095"/>
            <a:stretch>
              <a:fillRect/>
            </a:stretch>
          </p:blipFill>
          <p:spPr>
            <a:xfrm>
              <a:off x="6576780" y="2394545"/>
              <a:ext cx="1918386" cy="149975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2"/>
            <a:srcRect l="6124" t="50385" r="52132" b="4148"/>
            <a:stretch>
              <a:fillRect/>
            </a:stretch>
          </p:blipFill>
          <p:spPr>
            <a:xfrm>
              <a:off x="8481119" y="2420015"/>
              <a:ext cx="1845298" cy="149165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2"/>
            <a:srcRect l="53778" t="50462" r="3247" b="3991"/>
            <a:stretch>
              <a:fillRect/>
            </a:stretch>
          </p:blipFill>
          <p:spPr>
            <a:xfrm>
              <a:off x="10261849" y="2406726"/>
              <a:ext cx="1930151" cy="1518235"/>
            </a:xfrm>
            <a:prstGeom prst="rect">
              <a:avLst/>
            </a:prstGeom>
          </p:spPr>
        </p:pic>
      </p:grpSp>
      <p:pic>
        <p:nvPicPr>
          <p:cNvPr id="10" name="图片 7" descr="bfbcde2d953c26e3e38af3b50db560b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35802" t="2672" r="23177" b="7580"/>
          <a:stretch>
            <a:fillRect/>
          </a:stretch>
        </p:blipFill>
        <p:spPr>
          <a:xfrm>
            <a:off x="6222114" y="4256332"/>
            <a:ext cx="1595300" cy="1883974"/>
          </a:xfrm>
          <a:prstGeom prst="rect">
            <a:avLst/>
          </a:prstGeom>
        </p:spPr>
      </p:pic>
      <p:pic>
        <p:nvPicPr>
          <p:cNvPr id="11" name="图片 1" descr="微信截图_20221107184248"/>
          <p:cNvPicPr>
            <a:picLocks noChangeAspect="1"/>
          </p:cNvPicPr>
          <p:nvPr/>
        </p:nvPicPr>
        <p:blipFill rotWithShape="1">
          <a:blip r:embed="rId8"/>
          <a:srcRect l="4178" t="3348" r="10749" b="6847"/>
          <a:stretch>
            <a:fillRect/>
          </a:stretch>
        </p:blipFill>
        <p:spPr>
          <a:xfrm>
            <a:off x="7870095" y="4228627"/>
            <a:ext cx="1982418" cy="19276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36271" t="43426" r="43600" b="36727"/>
          <a:stretch>
            <a:fillRect/>
          </a:stretch>
        </p:blipFill>
        <p:spPr>
          <a:xfrm>
            <a:off x="6260300" y="868125"/>
            <a:ext cx="2690625" cy="130319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6200" y="802640"/>
            <a:ext cx="6093460" cy="5869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4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 b="1" dirty="0" smtClean="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Fractal </a:t>
            </a:r>
            <a:r>
              <a:rPr lang="en-US" altLang="zh-CN" sz="22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property of bone pore </a:t>
            </a:r>
            <a:r>
              <a:rPr lang="en-US" altLang="zh-CN" sz="2200" b="1" dirty="0" smtClean="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structure</a:t>
            </a:r>
            <a:endParaRPr lang="en-US" altLang="zh-CN" sz="2200" b="1" dirty="0" smtClean="0">
              <a:ln>
                <a:solidFill>
                  <a:sysClr val="windowText" lastClr="000000"/>
                </a:solidFill>
              </a:ln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Calculation of </a:t>
            </a:r>
            <a:r>
              <a:rPr lang="en-US" altLang="zh-CN" sz="2200" b="1" dirty="0" err="1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fractal</a:t>
            </a:r>
            <a:r>
              <a:rPr lang="en-US" altLang="zh-CN" sz="22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dimension of individual </a:t>
            </a:r>
            <a:r>
              <a:rPr lang="en-US" altLang="zh-CN" sz="2200" b="1" dirty="0" err="1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micropore</a:t>
            </a:r>
            <a:r>
              <a:rPr lang="en-US" altLang="zh-CN" sz="22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:</a:t>
            </a:r>
            <a:endParaRPr lang="en-US" altLang="zh-CN" sz="2200" dirty="0" smtClean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en-US" altLang="zh-CN" sz="22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log P(ε) ＝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Dlog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α(ε) + (D/2)log A(ε</a:t>
            </a:r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200" b="1" dirty="0" smtClean="0">
              <a:ln>
                <a:solidFill>
                  <a:sysClr val="windowText" lastClr="000000"/>
                </a:solidFill>
              </a:ln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2000" dirty="0" smtClean="0"/>
              <a:t>Four </a:t>
            </a:r>
            <a:r>
              <a:rPr lang="en-US" altLang="zh-CN" sz="2000" dirty="0"/>
              <a:t>of the </a:t>
            </a:r>
            <a:r>
              <a:rPr lang="en-US" altLang="zh-CN" sz="2000" dirty="0" err="1"/>
              <a:t>micropores</a:t>
            </a:r>
            <a:r>
              <a:rPr lang="en-US" altLang="zh-CN" sz="2000" dirty="0"/>
              <a:t>, </a:t>
            </a:r>
            <a:r>
              <a:rPr lang="en-US" altLang="zh-CN" sz="2000" dirty="0">
                <a:sym typeface="+mn-ea"/>
              </a:rPr>
              <a:t>representing the overall micro-structure of human bones</a:t>
            </a:r>
            <a:r>
              <a:rPr lang="en-US" altLang="zh-CN" sz="2000" dirty="0"/>
              <a:t>, are </a:t>
            </a:r>
            <a:r>
              <a:rPr lang="en-US" altLang="zh-CN" sz="2000" dirty="0" smtClean="0"/>
              <a:t>imitated</a:t>
            </a:r>
            <a:r>
              <a:rPr lang="en-US" altLang="zh-CN" sz="20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   </a:t>
            </a:r>
            <a:endParaRPr lang="en-US" altLang="zh-CN" sz="2400" b="1" dirty="0" smtClean="0">
              <a:ln>
                <a:solidFill>
                  <a:sysClr val="windowText" lastClr="000000"/>
                </a:solidFill>
              </a:ln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200" b="1" dirty="0" smtClean="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Generation of bionic pores of human bone</a:t>
            </a:r>
            <a:endParaRPr lang="en-US" altLang="zh-CN" sz="2200" b="1" dirty="0" smtClean="0">
              <a:ln>
                <a:solidFill>
                  <a:sysClr val="windowText" lastClr="000000"/>
                </a:solidFill>
              </a:ln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ym typeface="+mn-ea"/>
              </a:rPr>
              <a:t>Generate closed B-spline with the same fractal dimension with porous structure of human bone </a:t>
            </a:r>
            <a:endParaRPr lang="en-US" altLang="zh-CN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ym typeface="+mn-ea"/>
              </a:rPr>
              <a:t>Import </a:t>
            </a:r>
            <a:r>
              <a:rPr lang="en-US" altLang="zh-CN" sz="2000" dirty="0">
                <a:sym typeface="+mn-ea"/>
              </a:rPr>
              <a:t>the generated closed B-spline to </a:t>
            </a:r>
            <a:r>
              <a:rPr lang="en-US" altLang="zh-CN" sz="2000" dirty="0" err="1">
                <a:sym typeface="+mn-ea"/>
              </a:rPr>
              <a:t>Acis</a:t>
            </a:r>
            <a:r>
              <a:rPr lang="en-US" altLang="zh-CN" sz="2000" dirty="0">
                <a:sym typeface="+mn-ea"/>
              </a:rPr>
              <a:t>. </a:t>
            </a:r>
            <a:endParaRPr lang="en-US" altLang="zh-CN" sz="2000" dirty="0" smtClean="0">
              <a:sym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sz="22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Generation of 3D</a:t>
            </a:r>
            <a:r>
              <a:rPr lang="en-US" altLang="zh-CN" sz="2200" b="1" dirty="0" smtClean="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bionic porous </a:t>
            </a:r>
            <a:r>
              <a:rPr lang="en-US" altLang="zh-CN" sz="2200" b="1" dirty="0" smtClean="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structure</a:t>
            </a:r>
            <a:endParaRPr lang="en-US" altLang="zh-CN" sz="2200" b="1" dirty="0" smtClean="0">
              <a:ln>
                <a:solidFill>
                  <a:sysClr val="windowText" lastClr="000000"/>
                </a:solidFill>
              </a:ln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marL="342900" indent="-342900" algn="just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ym typeface="+mn-ea"/>
              </a:rPr>
              <a:t>The </a:t>
            </a:r>
            <a:r>
              <a:rPr lang="en-US" altLang="zh-CN" sz="2000" dirty="0">
                <a:sym typeface="+mn-ea"/>
              </a:rPr>
              <a:t>cross-sectional pore distribution of </a:t>
            </a:r>
            <a:r>
              <a:rPr lang="en-US" altLang="zh-CN" sz="2000" dirty="0" smtClean="0">
                <a:sym typeface="+mn-ea"/>
              </a:rPr>
              <a:t>the              </a:t>
            </a:r>
            <a:r>
              <a:rPr lang="en-US" altLang="zh-CN" sz="2000" dirty="0">
                <a:sym typeface="+mn-ea"/>
              </a:rPr>
              <a:t>structure </a:t>
            </a:r>
            <a:r>
              <a:rPr lang="en-US" altLang="zh-CN" sz="2000" dirty="0" smtClean="0">
                <a:sym typeface="+mn-ea"/>
              </a:rPr>
              <a:t>is </a:t>
            </a:r>
            <a:r>
              <a:rPr lang="en-US" altLang="zh-CN" sz="2000" dirty="0">
                <a:sym typeface="+mn-ea"/>
              </a:rPr>
              <a:t>similar to that of human bone</a:t>
            </a:r>
            <a:endParaRPr lang="en-US" altLang="zh-CN" sz="2000" dirty="0">
              <a:sym typeface="+mn-ea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ym typeface="+mn-ea"/>
              </a:rPr>
              <a:t>The </a:t>
            </a:r>
            <a:r>
              <a:rPr lang="en-US" altLang="zh-CN" sz="2000" dirty="0">
                <a:sym typeface="+mn-ea"/>
              </a:rPr>
              <a:t>porous structure has a controllable randomness in terms of shape and </a:t>
            </a:r>
            <a:r>
              <a:rPr lang="en-US" altLang="zh-CN" sz="2000" dirty="0" smtClean="0">
                <a:sym typeface="+mn-ea"/>
              </a:rPr>
              <a:t>size</a:t>
            </a:r>
            <a:endParaRPr lang="zh-CN" altLang="en-US" sz="2400" b="1" dirty="0">
              <a:ln>
                <a:solidFill>
                  <a:sysClr val="windowText" lastClr="000000"/>
                </a:solidFill>
              </a:ln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16722" y="868125"/>
            <a:ext cx="3082747" cy="1303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2400" dirty="0" err="1">
                <a:solidFill>
                  <a:srgbClr val="C00000"/>
                </a:solidFill>
              </a:rPr>
              <a:t>→ geometric similarity between micropores</a:t>
            </a:r>
            <a:endParaRPr lang="en-US" altLang="zh-CN" sz="2400" dirty="0">
              <a:solidFill>
                <a:srgbClr val="C00000"/>
              </a:solidFill>
            </a:endParaRPr>
          </a:p>
          <a:p>
            <a:endParaRPr lang="en-US" altLang="zh-CN" sz="1200" dirty="0">
              <a:solidFill>
                <a:srgbClr val="C0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6356" t="2812" r="7826" b="6190"/>
          <a:stretch>
            <a:fillRect/>
          </a:stretch>
        </p:blipFill>
        <p:spPr>
          <a:xfrm>
            <a:off x="10037134" y="4260522"/>
            <a:ext cx="2063059" cy="19018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994605" y="6097109"/>
            <a:ext cx="2132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internal design of porous </a:t>
            </a:r>
            <a:r>
              <a:rPr lang="en-US" altLang="zh-CN" sz="1400" dirty="0" smtClean="0"/>
              <a:t>spherical hinge </a:t>
            </a:r>
            <a:r>
              <a:rPr lang="en-US" altLang="zh-CN" sz="1400" dirty="0"/>
              <a:t>for additive manufacture </a:t>
            </a:r>
            <a:endParaRPr lang="en-US" altLang="zh-CN" sz="1400" dirty="0"/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654787" y="135987"/>
            <a:ext cx="10515600" cy="666609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n-lt"/>
              </a:rPr>
              <a:t>2</a:t>
            </a:r>
            <a:r>
              <a:rPr lang="en-US" altLang="zh-CN" sz="3600" dirty="0" smtClean="0">
                <a:latin typeface="+mn-lt"/>
              </a:rPr>
              <a:t>.</a:t>
            </a:r>
            <a:r>
              <a:rPr lang="zh-CN" altLang="en-US" sz="3600" dirty="0" smtClean="0">
                <a:latin typeface="+mn-lt"/>
              </a:rPr>
              <a:t> </a:t>
            </a:r>
            <a:r>
              <a:rPr lang="en-US" altLang="zh-CN" sz="3600" dirty="0">
                <a:latin typeface="+mn-lt"/>
                <a:sym typeface="+mn-ea"/>
              </a:rPr>
              <a:t>Material and Method</a:t>
            </a:r>
            <a:endParaRPr lang="zh-CN" altLang="en-US" sz="3600" dirty="0">
              <a:latin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76321" y="868125"/>
            <a:ext cx="2850562" cy="1303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 altLang="zh-CN" sz="1200" dirty="0">
              <a:solidFill>
                <a:srgbClr val="C0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176010" y="2291080"/>
            <a:ext cx="5950585" cy="181673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 altLang="zh-CN" sz="1200" dirty="0">
              <a:solidFill>
                <a:srgbClr val="C00000"/>
              </a:solidFill>
            </a:endParaRPr>
          </a:p>
          <a:p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24" name="文本框 43"/>
          <p:cNvSpPr txBox="1"/>
          <p:nvPr/>
        </p:nvSpPr>
        <p:spPr>
          <a:xfrm>
            <a:off x="6065876" y="6204831"/>
            <a:ext cx="38453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dirty="0">
                <a:sym typeface="Times New Roman" panose="02020603050405020304"/>
              </a:rPr>
              <a:t> image </a:t>
            </a:r>
            <a:r>
              <a:rPr lang="en-US" altLang="zh-CN" dirty="0" smtClean="0">
                <a:sym typeface="Times New Roman" panose="02020603050405020304"/>
              </a:rPr>
              <a:t>with porosity 30% and </a:t>
            </a:r>
            <a:r>
              <a:rPr lang="en-US" altLang="zh-CN" dirty="0">
                <a:sym typeface="Times New Roman" panose="02020603050405020304"/>
              </a:rPr>
              <a:t>70</a:t>
            </a:r>
            <a:r>
              <a:rPr lang="en-US" altLang="zh-CN" dirty="0" smtClean="0">
                <a:sym typeface="Times New Roman" panose="02020603050405020304"/>
              </a:rPr>
              <a:t>% generated by C++</a:t>
            </a:r>
            <a:endParaRPr lang="en-US" altLang="zh-CN" dirty="0">
              <a:sym typeface="Times New Roman" panose="02020603050405020304"/>
            </a:endParaRPr>
          </a:p>
          <a:p>
            <a:endParaRPr lang="en-US" altLang="zh-CN" dirty="0">
              <a:sym typeface="Times New Roman" panose="02020603050405020304"/>
            </a:endParaRPr>
          </a:p>
        </p:txBody>
      </p:sp>
      <p:sp>
        <p:nvSpPr>
          <p:cNvPr id="2" name="文本框 43"/>
          <p:cNvSpPr txBox="1"/>
          <p:nvPr>
            <p:custDataLst>
              <p:tags r:id="rId13"/>
            </p:custDataLst>
          </p:nvPr>
        </p:nvSpPr>
        <p:spPr>
          <a:xfrm>
            <a:off x="6399530" y="3764915"/>
            <a:ext cx="52177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dirty="0">
                <a:sym typeface="Times New Roman" panose="02020603050405020304"/>
              </a:rPr>
              <a:t> four closed B-spline generated by MATLAB</a:t>
            </a:r>
            <a:r>
              <a:rPr lang="en-US" altLang="zh-CN" dirty="0" smtClean="0">
                <a:sym typeface="Times New Roman" panose="02020603050405020304"/>
              </a:rPr>
              <a:t> </a:t>
            </a:r>
            <a:endParaRPr lang="en-US" altLang="zh-CN" dirty="0"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5307" y="1417577"/>
            <a:ext cx="1062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     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46994" y="865088"/>
            <a:ext cx="11845158" cy="509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400" dirty="0">
                <a:ea typeface="黑体" panose="02010609060101010101" pitchFamily="49" charset="-122"/>
              </a:rPr>
              <a:t> </a:t>
            </a:r>
            <a:r>
              <a:rPr lang="en-US" altLang="zh-CN" sz="2400" b="1" dirty="0" smtClean="0">
                <a:ea typeface="黑体" panose="02010609060101010101" pitchFamily="49" charset="-122"/>
                <a:cs typeface="Times New Roman" panose="02020603050405020304" charset="0"/>
              </a:rPr>
              <a:t>Design </a:t>
            </a:r>
            <a:r>
              <a:rPr lang="en-US" altLang="zh-CN" sz="2400" b="1" dirty="0" smtClean="0">
                <a:ea typeface="黑体" panose="02010609060101010101" pitchFamily="49" charset="-122"/>
                <a:cs typeface="Times New Roman" panose="02020603050405020304" charset="0"/>
              </a:rPr>
              <a:t>of spherical hinge </a:t>
            </a:r>
            <a:r>
              <a:rPr lang="en-US" altLang="zh-CN" sz="2400" b="1" dirty="0" smtClean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with biomimetic porous structure </a:t>
            </a:r>
            <a:r>
              <a:rPr lang="en-US" altLang="zh-CN" sz="2400" b="1" dirty="0" smtClean="0">
                <a:ea typeface="黑体" panose="02010609060101010101" pitchFamily="49" charset="-122"/>
                <a:cs typeface="Times New Roman" panose="02020603050405020304" charset="0"/>
              </a:rPr>
              <a:t>for snake-like robot </a:t>
            </a:r>
            <a:endParaRPr lang="en-US" altLang="zh-CN" sz="2400" dirty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81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0034" r="18945"/>
          <a:stretch>
            <a:fillRect/>
          </a:stretch>
        </p:blipFill>
        <p:spPr>
          <a:xfrm>
            <a:off x="6547944" y="1786908"/>
            <a:ext cx="2644275" cy="39054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49225" y="1331595"/>
            <a:ext cx="6232525" cy="5353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2000" dirty="0" smtClean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Methodology</a:t>
            </a:r>
            <a:r>
              <a:rPr lang="zh-CN" altLang="en-US" sz="2000" dirty="0" smtClean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2000" dirty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57200" indent="-457200" algn="just">
              <a:buClrTx/>
              <a:buSzTx/>
              <a:buFontTx/>
              <a:buAutoNum type="arabicPeriod"/>
            </a:pPr>
            <a:r>
              <a:rPr lang="en-US" altLang="zh-CN" sz="2000" dirty="0" smtClean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Set </a:t>
            </a:r>
            <a:r>
              <a:rPr lang="en-US" altLang="zh-CN" sz="2000" dirty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the wall thickness of spherical hinge and sizes of pores to reach self-lubricating </a:t>
            </a:r>
            <a:r>
              <a:rPr lang="en-US" altLang="zh-CN" sz="2000" dirty="0" smtClean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biomimetic </a:t>
            </a:r>
            <a:r>
              <a:rPr lang="en-US" altLang="zh-CN" sz="2000" dirty="0" smtClean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structure</a:t>
            </a:r>
            <a:endParaRPr lang="en-US" altLang="zh-CN" sz="2000" dirty="0" smtClean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20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     According </a:t>
            </a:r>
            <a:r>
              <a:rPr lang="en-US" altLang="zh-CN" sz="20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to the capillary phenomenon formula</a:t>
            </a:r>
            <a:r>
              <a:rPr lang="en-US" altLang="zh-CN" sz="20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:</a:t>
            </a:r>
            <a:endParaRPr lang="en-US" altLang="zh-CN" sz="2000" dirty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57200" indent="-457200" algn="just">
              <a:buClrTx/>
              <a:buSzTx/>
              <a:buFontTx/>
              <a:buAutoNum type="arabicPeriod"/>
            </a:pPr>
            <a:endParaRPr lang="en-US" altLang="zh-CN" sz="2000" dirty="0" smtClean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57200" indent="-457200" algn="just">
              <a:buClrTx/>
              <a:buSzTx/>
              <a:buFontTx/>
              <a:buAutoNum type="arabicPeriod"/>
            </a:pPr>
            <a:endParaRPr lang="en-US" altLang="zh-CN" sz="2000" dirty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just">
              <a:buClrTx/>
              <a:buSzTx/>
              <a:buFontTx/>
            </a:pPr>
            <a:r>
              <a:rPr lang="en-US" altLang="zh-CN" sz="16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r>
              <a:rPr lang="en-US" altLang="zh-CN" sz="16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       r</a:t>
            </a:r>
            <a:r>
              <a:rPr lang="en-US" altLang="zh-CN" sz="16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: the radius of the </a:t>
            </a:r>
            <a:r>
              <a:rPr lang="en-US" altLang="zh-CN" sz="16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tube;  ρ</a:t>
            </a:r>
            <a:r>
              <a:rPr lang="en-US" altLang="zh-CN" sz="16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: the liquid </a:t>
            </a:r>
            <a:r>
              <a:rPr lang="en-US" altLang="zh-CN" sz="16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density;  </a:t>
            </a:r>
            <a:endParaRPr lang="en-US" altLang="zh-CN" sz="1600" dirty="0" smtClean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algn="just">
              <a:buClrTx/>
              <a:buSzTx/>
              <a:buFontTx/>
            </a:pPr>
            <a:r>
              <a:rPr lang="en-US" altLang="zh-CN" sz="16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r>
              <a:rPr lang="en-US" altLang="zh-CN" sz="16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      θ</a:t>
            </a:r>
            <a:r>
              <a:rPr lang="en-US" altLang="zh-CN" sz="16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: the intersection angle between the liquid level and the pipe </a:t>
            </a:r>
            <a:r>
              <a:rPr lang="en-US" altLang="zh-CN" sz="16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wall</a:t>
            </a:r>
            <a:endParaRPr lang="en-US" altLang="zh-CN" sz="1600" dirty="0" smtClean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algn="just">
              <a:buClrTx/>
              <a:buSzTx/>
              <a:buFontTx/>
            </a:pPr>
            <a:r>
              <a:rPr lang="en-US" altLang="zh-CN" sz="16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       Independent </a:t>
            </a:r>
            <a:r>
              <a:rPr lang="en-US" altLang="zh-CN" sz="16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variable: r tube radius. </a:t>
            </a:r>
            <a:endParaRPr lang="en-US" altLang="zh-CN" sz="2000" dirty="0" smtClean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19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Minimize areas of the pores until the minimum resolution of 3D printing is reached→ self-lubrication</a:t>
            </a:r>
            <a:endParaRPr lang="en-US" altLang="zh-CN" sz="1900" dirty="0" smtClean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57200" indent="-457200" algn="just">
              <a:spcBef>
                <a:spcPts val="600"/>
              </a:spcBef>
              <a:buClrTx/>
              <a:buSzTx/>
              <a:buFont typeface="+mj-lt"/>
              <a:buAutoNum type="arabicPeriod" startAt="2"/>
            </a:pPr>
            <a:r>
              <a:rPr lang="en-US" altLang="zh-CN" sz="2000" dirty="0" smtClean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Calculate the porosity of surface of spherical hinge to obtain the highest strength-mass ratio</a:t>
            </a:r>
            <a:endParaRPr lang="en-US" altLang="zh-CN" sz="2000" dirty="0" smtClean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57200" indent="-457200" algn="just">
              <a:spcBef>
                <a:spcPts val="600"/>
              </a:spcBef>
              <a:buClrTx/>
              <a:buSzTx/>
              <a:buFontTx/>
              <a:buAutoNum type="arabicPeriod" startAt="2"/>
            </a:pPr>
            <a:r>
              <a:rPr lang="en-US" altLang="zh-CN" sz="2000" dirty="0" smtClean="0"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Obtain the appropriate ratio of length (L) to diameter of the spherical hinge to reach the greatest rotational angle</a:t>
            </a:r>
            <a:endParaRPr lang="en-US" altLang="zh-CN" sz="2000" dirty="0" smtClean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just">
              <a:buClrTx/>
              <a:buSzTx/>
            </a:pPr>
            <a:endParaRPr lang="en-US" altLang="zh-CN" sz="2400" dirty="0"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82eefb3eedfcca6a703894426266a68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5863.000000" end="5725.000000"/>
                </p14:media>
              </p:ext>
            </p:extLst>
          </p:nvPr>
        </p:nvPicPr>
        <p:blipFill rotWithShape="1">
          <a:blip r:embed="rId6"/>
          <a:srcRect l="5162" t="14095" r="4825" b="13808"/>
          <a:stretch>
            <a:fillRect/>
          </a:stretch>
        </p:blipFill>
        <p:spPr>
          <a:xfrm>
            <a:off x="9253330" y="1786910"/>
            <a:ext cx="2763079" cy="39054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48107" y="5752214"/>
            <a:ext cx="3407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spherical hinge with self-lubricating structure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6719777" y="4854747"/>
            <a:ext cx="1855381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/>
              <a:t>self-similar fractal pores</a:t>
            </a:r>
            <a:endParaRPr lang="en-US" altLang="zh-CN" dirty="0" smtClean="0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6815470" y="3306726"/>
            <a:ext cx="723014" cy="153640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6392308" y="1924492"/>
            <a:ext cx="1079205" cy="159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6353592" y="4247800"/>
            <a:ext cx="1079205" cy="159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6472052" y="1940441"/>
            <a:ext cx="5317" cy="2307359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223824" y="2886527"/>
            <a:ext cx="29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</a:t>
            </a:r>
            <a:endParaRPr lang="zh-CN" altLang="en-US" dirty="0"/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822521" y="171587"/>
            <a:ext cx="10515600" cy="666609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n-lt"/>
              </a:rPr>
              <a:t>3</a:t>
            </a:r>
            <a:r>
              <a:rPr lang="en-US" altLang="zh-CN" sz="3600" dirty="0" smtClean="0">
                <a:latin typeface="+mn-lt"/>
              </a:rPr>
              <a:t>.</a:t>
            </a:r>
            <a:r>
              <a:rPr lang="zh-CN" altLang="en-US" sz="3600" dirty="0" smtClean="0">
                <a:latin typeface="+mn-lt"/>
              </a:rPr>
              <a:t> </a:t>
            </a:r>
            <a:r>
              <a:rPr lang="en-US" altLang="zh-CN" sz="3600" dirty="0">
                <a:latin typeface="+mn-lt"/>
              </a:rPr>
              <a:t>Results</a:t>
            </a:r>
            <a:endParaRPr lang="en-US" altLang="zh-CN" sz="3600" dirty="0">
              <a:latin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8008" r="5245" b="14943"/>
          <a:stretch>
            <a:fillRect/>
          </a:stretch>
        </p:blipFill>
        <p:spPr>
          <a:xfrm>
            <a:off x="2129900" y="3037048"/>
            <a:ext cx="1501425" cy="567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32405" y="1079984"/>
            <a:ext cx="1122726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5295" y="1925804"/>
            <a:ext cx="1122726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99495" y="987425"/>
            <a:ext cx="5957570" cy="1491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sz="2700" b="1" dirty="0">
                <a:latin typeface="Times New Roman" panose="02020603050405020304" charset="0"/>
                <a:cs typeface="Times New Roman" panose="02020603050405020304" charset="0"/>
              </a:rPr>
              <a:t>Original Hooke joint:</a:t>
            </a:r>
            <a:endParaRPr lang="en-US" altLang="zh-CN" sz="27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ultimate rotational angle: 37 degrees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volume(single joint): 20.43±1.1e-05 m</a:t>
            </a:r>
            <a:r>
              <a:rPr lang="en-US" altLang="zh-CN" sz="2400" baseline="30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altLang="zh-CN" sz="2400" baseline="30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Without self-lubrication property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ClrTx/>
              <a:buSzTx/>
              <a:buFont typeface="Arial" panose="020B0604020202020204" pitchFamily="34" charset="0"/>
              <a:buChar char="•"/>
            </a:pPr>
            <a:endParaRPr lang="en-US" altLang="zh-CN" sz="2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225210" y="987425"/>
            <a:ext cx="6014720" cy="1540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sz="2700" b="1" dirty="0">
                <a:latin typeface="Times New Roman" panose="02020603050405020304" charset="0"/>
                <a:cs typeface="Times New Roman" panose="02020603050405020304" charset="0"/>
              </a:rPr>
              <a:t>Spherical joint with bionic pores:</a:t>
            </a:r>
            <a:endParaRPr lang="en-US" altLang="zh-CN" sz="27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ultimate rotational angle: 42 degrees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volume(single joint): 11.79±4.3e-06 m</a:t>
            </a:r>
            <a:r>
              <a:rPr lang="en-US" altLang="zh-CN" sz="2400" baseline="30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endParaRPr lang="en-US" altLang="zh-CN" sz="2400" baseline="30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self-lubrication property</a:t>
            </a:r>
            <a:endParaRPr lang="en-US" altLang="zh-CN" sz="2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56475" y="8185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7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9802" b="4037"/>
          <a:stretch>
            <a:fillRect/>
          </a:stretch>
        </p:blipFill>
        <p:spPr>
          <a:xfrm>
            <a:off x="883285" y="2668932"/>
            <a:ext cx="9834245" cy="3567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22521" y="171587"/>
            <a:ext cx="10515600" cy="666609"/>
          </a:xfrm>
        </p:spPr>
        <p:txBody>
          <a:bodyPr>
            <a:normAutofit/>
          </a:bodyPr>
          <a:p>
            <a:r>
              <a:rPr lang="en-US" altLang="zh-CN" sz="3600" dirty="0">
                <a:latin typeface="+mn-lt"/>
              </a:rPr>
              <a:t>3</a:t>
            </a:r>
            <a:r>
              <a:rPr lang="en-US" altLang="zh-CN" sz="3600" dirty="0" smtClean="0">
                <a:latin typeface="+mn-lt"/>
              </a:rPr>
              <a:t>.</a:t>
            </a:r>
            <a:r>
              <a:rPr lang="zh-CN" altLang="en-US" sz="3600" dirty="0" smtClean="0">
                <a:latin typeface="+mn-lt"/>
              </a:rPr>
              <a:t> </a:t>
            </a:r>
            <a:r>
              <a:rPr lang="en-US" altLang="zh-CN" sz="3600" dirty="0">
                <a:latin typeface="+mn-lt"/>
              </a:rPr>
              <a:t>Results</a:t>
            </a:r>
            <a:endParaRPr lang="en-US" altLang="zh-CN" sz="3600" dirty="0"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02080" y="6195695"/>
            <a:ext cx="97085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Aft>
                <a:spcPts val="600"/>
              </a:spcAft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Original Hooke joint                   Spherical joint with bionic pores 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62910" y="4409807"/>
            <a:ext cx="11792607" cy="2337834"/>
          </a:xfrm>
          <a:prstGeom prst="roundRect">
            <a:avLst>
              <a:gd name="adj" fmla="val 7226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1413" y="190412"/>
            <a:ext cx="10515600" cy="666609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n-lt"/>
              </a:rPr>
              <a:t>4</a:t>
            </a:r>
            <a:r>
              <a:rPr lang="en-US" altLang="zh-CN" sz="3600" dirty="0" smtClean="0">
                <a:latin typeface="+mn-lt"/>
              </a:rPr>
              <a:t>. </a:t>
            </a:r>
            <a:r>
              <a:rPr lang="en-US" altLang="zh-CN" sz="3600" dirty="0">
                <a:latin typeface="+mn-lt"/>
              </a:rPr>
              <a:t>C</a:t>
            </a:r>
            <a:r>
              <a:rPr lang="en-US" altLang="zh-CN" sz="3600" dirty="0">
                <a:latin typeface="+mn-lt"/>
              </a:rPr>
              <a:t>onclusion</a:t>
            </a:r>
            <a:endParaRPr lang="zh-CN" altLang="en-US" sz="3600" dirty="0">
              <a:latin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455" y="966470"/>
            <a:ext cx="120224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400" b="1" dirty="0">
                <a:latin typeface="Times New Roman" panose="02020603050405020304" charset="0"/>
                <a:ea typeface="宋体" panose="02010600030101010101" pitchFamily="2" charset="-122"/>
              </a:rPr>
              <a:t>The bionic spherical hinge joint is successfully applied on the snake-like robot</a:t>
            </a:r>
            <a:endParaRPr lang="en-US" altLang="en-US" sz="24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4" name="88fd452bbea461f3af92ecb4db9d5d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34483" t="8651" r="25258" b="15143"/>
          <a:stretch>
            <a:fillRect/>
          </a:stretch>
        </p:blipFill>
        <p:spPr>
          <a:xfrm>
            <a:off x="4365887" y="1445172"/>
            <a:ext cx="2408560" cy="2564526"/>
          </a:xfrm>
          <a:prstGeom prst="rect">
            <a:avLst/>
          </a:prstGeom>
        </p:spPr>
      </p:pic>
      <p:pic>
        <p:nvPicPr>
          <p:cNvPr id="6" name="WeChat_2023080721503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441.000000"/>
                </p14:media>
              </p:ext>
            </p:extLst>
          </p:nvPr>
        </p:nvPicPr>
        <p:blipFill rotWithShape="1">
          <a:blip r:embed="rId6"/>
          <a:srcRect l="10434" t="1" b="22688"/>
          <a:stretch>
            <a:fillRect/>
          </a:stretch>
        </p:blipFill>
        <p:spPr>
          <a:xfrm>
            <a:off x="6836345" y="1429764"/>
            <a:ext cx="5313615" cy="2579933"/>
          </a:xfrm>
          <a:prstGeom prst="rect">
            <a:avLst/>
          </a:prstGeom>
        </p:spPr>
      </p:pic>
      <p:pic>
        <p:nvPicPr>
          <p:cNvPr id="7" name="WeChat_2023080721512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7">
                  <p14:trim st="1938.000000" end="485.000000"/>
                </p14:media>
              </p:ext>
            </p:extLst>
          </p:nvPr>
        </p:nvPicPr>
        <p:blipFill rotWithShape="1">
          <a:blip r:embed="rId8"/>
          <a:srcRect l="19740" r="8628" b="22818"/>
          <a:stretch>
            <a:fillRect/>
          </a:stretch>
        </p:blipFill>
        <p:spPr>
          <a:xfrm>
            <a:off x="47298" y="1429768"/>
            <a:ext cx="4256691" cy="25799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25863" y="4009697"/>
            <a:ext cx="4550979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000" b="0" dirty="0" smtClean="0">
                <a:latin typeface="Times New Roman" panose="02020603050405020304" charset="0"/>
                <a:ea typeface="宋体" panose="02010600030101010101" pitchFamily="2" charset="-122"/>
              </a:rPr>
              <a:t>Reached 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</a:rPr>
              <a:t>a </a:t>
            </a:r>
            <a:r>
              <a:rPr lang="en-US" sz="2000" b="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rotational angle of 42 degrees</a:t>
            </a:r>
            <a:endParaRPr lang="en-US" altLang="en-US" sz="2000" b="0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68318" y="4009697"/>
            <a:ext cx="7178565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</a:rPr>
              <a:t>The bionic spherical hinge joint </a:t>
            </a:r>
            <a:r>
              <a:rPr lang="en-US" sz="2000" b="0" dirty="0" smtClean="0">
                <a:latin typeface="Times New Roman" panose="02020603050405020304" charset="0"/>
                <a:ea typeface="宋体" panose="02010600030101010101" pitchFamily="2" charset="-122"/>
              </a:rPr>
              <a:t>rotated </a:t>
            </a:r>
            <a:r>
              <a:rPr lang="en-US" sz="2000" b="0" dirty="0">
                <a:latin typeface="Times New Roman" panose="02020603050405020304" charset="0"/>
                <a:ea typeface="宋体" panose="02010600030101010101" pitchFamily="2" charset="-122"/>
              </a:rPr>
              <a:t>freely to various directions</a:t>
            </a:r>
            <a:endParaRPr lang="en-US" altLang="en-US" sz="2000" b="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356630" y="4409807"/>
            <a:ext cx="11598887" cy="1968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Inventive points:</a:t>
            </a:r>
            <a:endParaRPr lang="en-US" sz="24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1. design of biomimetic porous structure </a:t>
            </a:r>
            <a:r>
              <a:rPr lang="en-US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applicable to kinetic pairs</a:t>
            </a:r>
            <a:r>
              <a:rPr lang="en-US" sz="22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, which is realized by a mathematical model generating geometric models for fractal porous structure of human </a:t>
            </a:r>
            <a:r>
              <a:rPr lang="en-US" sz="22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bone</a:t>
            </a:r>
            <a:endParaRPr lang="en-US" sz="2200" dirty="0" smtClean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>
              <a:spcAft>
                <a:spcPts val="600"/>
              </a:spcAft>
            </a:pPr>
            <a:r>
              <a:rPr lang="en-US" altLang="en-US" sz="22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en-US" sz="22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. </a:t>
            </a:r>
            <a:r>
              <a:rPr lang="en-US" sz="2200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200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porous design with enhanced physical properties applied to spherical hinge of snake-like robot, of which hinges reach </a:t>
            </a:r>
            <a:r>
              <a:rPr lang="en-US" sz="22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self-lubrication property, high strength-mass ratio, and enlarged freedom</a:t>
            </a:r>
            <a:endParaRPr lang="en-US" altLang="en-US" sz="2200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378371" y="4466897"/>
            <a:ext cx="11361683" cy="2308160"/>
          </a:xfrm>
          <a:prstGeom prst="roundRect">
            <a:avLst>
              <a:gd name="adj" fmla="val 9714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20370" y="1536065"/>
            <a:ext cx="11361420" cy="2336800"/>
          </a:xfrm>
          <a:prstGeom prst="roundRect">
            <a:avLst>
              <a:gd name="adj" fmla="val 9714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78524" y="943190"/>
            <a:ext cx="10300138" cy="5926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spcAft>
                <a:spcPts val="1800"/>
              </a:spcAft>
              <a:buClrTx/>
              <a:buSzTx/>
              <a:buFontTx/>
            </a:pPr>
            <a:r>
              <a:rPr lang="en-US" altLang="zh-CN" sz="28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Fields that biomimetic porous structure is applicable to</a:t>
            </a:r>
            <a:r>
              <a:rPr lang="zh-CN" altLang="en-US" sz="2800" b="1" dirty="0" smtClean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：</a:t>
            </a:r>
            <a:endParaRPr sz="28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49013" y="113971"/>
            <a:ext cx="10515600" cy="666609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+mn-lt"/>
              </a:rPr>
              <a:t>5. Appendix</a:t>
            </a:r>
            <a:endParaRPr lang="zh-CN" altLang="en-US" sz="3600" dirty="0">
              <a:latin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26490" y="1621790"/>
            <a:ext cx="9926320" cy="2212276"/>
            <a:chOff x="966952" y="1722700"/>
            <a:chExt cx="10154384" cy="2586411"/>
          </a:xfrm>
        </p:grpSpPr>
        <p:pic>
          <p:nvPicPr>
            <p:cNvPr id="1028" name="Picture 4" descr="http://file.zcwz.com/img/images/201408/20140822085406835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3" t="7093" r="10969" b="8119"/>
            <a:stretch>
              <a:fillRect/>
            </a:stretch>
          </p:blipFill>
          <p:spPr bwMode="auto">
            <a:xfrm>
              <a:off x="966952" y="1726423"/>
              <a:ext cx="2151994" cy="2129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/>
            <p:cNvSpPr txBox="1"/>
            <p:nvPr/>
          </p:nvSpPr>
          <p:spPr>
            <a:xfrm>
              <a:off x="1061547" y="3873060"/>
              <a:ext cx="1776248" cy="43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bearing</a:t>
              </a:r>
              <a:endParaRPr lang="zh-CN" altLang="en-US" dirty="0"/>
            </a:p>
          </p:txBody>
        </p:sp>
        <p:pic>
          <p:nvPicPr>
            <p:cNvPr id="1030" name="Picture 6" descr="https://p0.ssl.qhimgs1.com/sdr/400__/t012e95b41622c46d4a.gif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89560" y="1722700"/>
              <a:ext cx="2835028" cy="213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/>
            <p:cNvSpPr txBox="1"/>
            <p:nvPr/>
          </p:nvSpPr>
          <p:spPr>
            <a:xfrm>
              <a:off x="4322082" y="3872661"/>
              <a:ext cx="2752961" cy="43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frictional transmission </a:t>
              </a:r>
              <a:endParaRPr lang="en-US" altLang="zh-CN" dirty="0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017" y="1727987"/>
              <a:ext cx="2836319" cy="212807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8515726" y="3878525"/>
              <a:ext cx="2374900" cy="43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lubricating system</a:t>
              </a:r>
              <a:endParaRPr lang="en-US" altLang="zh-CN" dirty="0"/>
            </a:p>
          </p:txBody>
        </p:sp>
      </p:grpSp>
      <p:pic>
        <p:nvPicPr>
          <p:cNvPr id="1032" name="Picture 8" descr="http://cdn.feeyo.com/news/121211/121211034118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2" y="4560155"/>
            <a:ext cx="3307233" cy="212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5b0988e595225.cdn.sohucs.com/images/20181018/2e9df1f7349f4b40ba70d77441a349a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3895" y="4560155"/>
            <a:ext cx="391477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下箭头 9"/>
          <p:cNvSpPr/>
          <p:nvPr/>
        </p:nvSpPr>
        <p:spPr>
          <a:xfrm>
            <a:off x="4959985" y="3933190"/>
            <a:ext cx="1555750" cy="4864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6" name="Picture 12" descr="10年前，美国就对中国下了“太空封杀令”|空间站_新浪财经_新浪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32" y="4560155"/>
            <a:ext cx="3463605" cy="21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557780" y="3917315"/>
            <a:ext cx="2066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MASS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6933565" y="3917315"/>
            <a:ext cx="4652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MAINTENANCE COST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PLACING_PICTURE_USER_VIEWPORT" val="{&quot;height&quot;:3490,&quot;width&quot;:6467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PLACING_PICTURE_USER_VIEWPORT" val="{&quot;height&quot;:6150.300787401575,&quot;width&quot;:4164.212598425197}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PLACING_PICTURE_USER_VIEWPORT" val="{&quot;height&quot;:893.7952755905511,&quot;width&quot;:2364.448818897638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COMMONDATA" val="eyJoZGlkIjoiNWM4MjRjN2M0MzhjYzcxOGJiNDczMTM1ZDdjMTdjMmMifQ=="/>
  <p:tag name="KSO_WPP_MARK_KEY" val="b34ecbf8-bb90-4420-b2ab-efe689a05f7b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PLACING_PICTURE_USER_VIEWPORT" val="{&quot;height&quot;:6150.300787401575,&quot;width&quot;:4164.212598425197}"/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4772</Words>
  <Application>WPS 演示</Application>
  <PresentationFormat>宽屏</PresentationFormat>
  <Paragraphs>168</Paragraphs>
  <Slides>10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Gadugi</vt:lpstr>
      <vt:lpstr>Times New Roman</vt:lpstr>
      <vt:lpstr>黑体</vt:lpstr>
      <vt:lpstr>Times New Roman</vt:lpstr>
      <vt:lpstr>微软雅黑</vt:lpstr>
      <vt:lpstr>Arial Unicode MS</vt:lpstr>
      <vt:lpstr>Arial Black</vt:lpstr>
      <vt:lpstr>等线</vt:lpstr>
      <vt:lpstr>Calibri</vt:lpstr>
      <vt:lpstr>Office 主题​​</vt:lpstr>
      <vt:lpstr>PowerPoint 演示文稿</vt:lpstr>
      <vt:lpstr>1. Background and Purpose</vt:lpstr>
      <vt:lpstr>1. Background and Purpose</vt:lpstr>
      <vt:lpstr>1. Background and Purpose</vt:lpstr>
      <vt:lpstr>2. Material and Method</vt:lpstr>
      <vt:lpstr>3. Results</vt:lpstr>
      <vt:lpstr>3. Results</vt:lpstr>
      <vt:lpstr>4. Conclusion</vt:lpstr>
      <vt:lpstr>5. Appendix</vt:lpstr>
      <vt:lpstr>4. Discussion and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英才计划研究方向</dc:title>
  <dc:creator>tswang0410@163.com</dc:creator>
  <cp:lastModifiedBy>father of P.E.K.K.A</cp:lastModifiedBy>
  <cp:revision>164</cp:revision>
  <dcterms:created xsi:type="dcterms:W3CDTF">2021-12-05T13:58:00Z</dcterms:created>
  <dcterms:modified xsi:type="dcterms:W3CDTF">2023-11-01T14:50:13Z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2B8F01690A53487AA935E07A4BB3A8FE_13</vt:lpwstr>
  </property>
  <property fmtid="{D5CDD505-2E9C-101B-9397-08002B2CF9AE}" pid="3" name="KSOProductBuildVer">
    <vt:lpwstr>2052-12.1.0.15712</vt:lpwstr>
  </property>
</Properties>
</file>